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7-1.png>
</file>

<file path=ppt/media/image-7-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hyperlink" Target="https://www.kaggle.com/datasets/mlg-ulb/creditcardfraud" TargetMode="External"/><Relationship Id="rId4" Type="http://schemas.openxmlformats.org/officeDocument/2006/relationships/hyperlink" Target="https://gamma.app" TargetMode="External"/><Relationship Id="rId1" Type="http://schemas.openxmlformats.org/officeDocument/2006/relationships/image" Target="../media/image-5-1.png"/><Relationship Id="rId3" Type="http://schemas.openxmlformats.org/officeDocument/2006/relationships/image" Target="../media/image-5-2.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907024"/>
            <a:ext cx="7477601" cy="1666399"/>
          </a:xfrm>
          <a:prstGeom prst="rect">
            <a:avLst/>
          </a:prstGeom>
          <a:noFill/>
          <a:ln/>
        </p:spPr>
        <p:txBody>
          <a:bodyPr wrap="square" rtlCol="0" anchor="t"/>
          <a:lstStyle/>
          <a:p>
            <a:pPr indent="0" marL="0">
              <a:lnSpc>
                <a:spcPts val="6561"/>
              </a:lnSpc>
              <a:buNone/>
            </a:pPr>
            <a:r>
              <a:rPr lang="en-US" sz="5249" dirty="0">
                <a:solidFill>
                  <a:srgbClr val="C6BFEE"/>
                </a:solidFill>
                <a:latin typeface="Prompt" pitchFamily="34" charset="0"/>
                <a:ea typeface="Prompt" pitchFamily="34" charset="-122"/>
                <a:cs typeface="Prompt" pitchFamily="34" charset="-120"/>
              </a:rPr>
              <a:t>Cluster Based Oversampling</a:t>
            </a:r>
            <a:endParaRPr lang="en-US" sz="5249" dirty="0"/>
          </a:p>
        </p:txBody>
      </p:sp>
      <p:sp>
        <p:nvSpPr>
          <p:cNvPr id="6" name="Text 2"/>
          <p:cNvSpPr/>
          <p:nvPr/>
        </p:nvSpPr>
        <p:spPr>
          <a:xfrm>
            <a:off x="6319599" y="3906679"/>
            <a:ext cx="7477601" cy="1777008"/>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Cluster-based oversampling is a technique used to address the issue of class imbalance in machine learning datasets. Class imbalance occurs when one class (the minority class) is underrepresented compared to the other classes. In classification tasks, this can lead to biased models that perform poorly on the minority class.</a:t>
            </a:r>
            <a:endParaRPr lang="en-US" sz="1750" dirty="0"/>
          </a:p>
        </p:txBody>
      </p:sp>
      <p:sp>
        <p:nvSpPr>
          <p:cNvPr id="7" name="Shape 3"/>
          <p:cNvSpPr/>
          <p:nvPr/>
        </p:nvSpPr>
        <p:spPr>
          <a:xfrm>
            <a:off x="6319599" y="5950268"/>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6327219" y="5957887"/>
            <a:ext cx="340162" cy="340162"/>
          </a:xfrm>
          <a:prstGeom prst="rect">
            <a:avLst/>
          </a:prstGeom>
        </p:spPr>
      </p:pic>
      <p:sp>
        <p:nvSpPr>
          <p:cNvPr id="9" name="Text 4"/>
          <p:cNvSpPr/>
          <p:nvPr/>
        </p:nvSpPr>
        <p:spPr>
          <a:xfrm>
            <a:off x="6786086" y="5933599"/>
            <a:ext cx="2750820" cy="388858"/>
          </a:xfrm>
          <a:prstGeom prst="rect">
            <a:avLst/>
          </a:prstGeom>
          <a:noFill/>
          <a:ln/>
        </p:spPr>
        <p:txBody>
          <a:bodyPr wrap="none" rtlCol="0" anchor="t"/>
          <a:lstStyle/>
          <a:p>
            <a:pPr algn="l" indent="0" marL="0">
              <a:lnSpc>
                <a:spcPts val="3062"/>
              </a:lnSpc>
              <a:buNone/>
            </a:pPr>
            <a:r>
              <a:rPr lang="en-US" sz="2187" b="1" dirty="0">
                <a:solidFill>
                  <a:srgbClr val="DAD8E9"/>
                </a:solidFill>
                <a:latin typeface="Mukta" pitchFamily="34" charset="0"/>
                <a:ea typeface="Mukta" pitchFamily="34" charset="-122"/>
                <a:cs typeface="Mukta" pitchFamily="34" charset="-120"/>
              </a:rPr>
              <a:t>by Aryan Madhan Pillai</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076"/>
          </a:xfrm>
          <a:prstGeom prst="rect">
            <a:avLst/>
          </a:prstGeom>
          <a:solidFill>
            <a:srgbClr val="0B0C23">
              <a:alpha val="75000"/>
            </a:srgbClr>
          </a:solidFill>
          <a:ln w="13692">
            <a:solidFill>
              <a:srgbClr val="FFFFFF">
                <a:alpha val="16000"/>
              </a:srgbClr>
            </a:solidFill>
            <a:prstDash val="solid"/>
          </a:ln>
        </p:spPr>
      </p:sp>
      <p:sp>
        <p:nvSpPr>
          <p:cNvPr id="4" name="Text 1"/>
          <p:cNvSpPr/>
          <p:nvPr/>
        </p:nvSpPr>
        <p:spPr>
          <a:xfrm>
            <a:off x="2650212" y="607576"/>
            <a:ext cx="9329857" cy="1381125"/>
          </a:xfrm>
          <a:prstGeom prst="rect">
            <a:avLst/>
          </a:prstGeom>
          <a:noFill/>
          <a:ln/>
        </p:spPr>
        <p:txBody>
          <a:bodyPr wrap="square" rtlCol="0" anchor="t"/>
          <a:lstStyle/>
          <a:p>
            <a:pPr indent="0" marL="0">
              <a:lnSpc>
                <a:spcPts val="5437"/>
              </a:lnSpc>
              <a:buNone/>
            </a:pPr>
            <a:r>
              <a:rPr lang="en-US" sz="4350" dirty="0">
                <a:solidFill>
                  <a:srgbClr val="C6BFEE"/>
                </a:solidFill>
                <a:latin typeface="Prompt" pitchFamily="34" charset="0"/>
                <a:ea typeface="Prompt" pitchFamily="34" charset="-122"/>
                <a:cs typeface="Prompt" pitchFamily="34" charset="-120"/>
              </a:rPr>
              <a:t>What is Cluster Based Oversampling?</a:t>
            </a:r>
            <a:endParaRPr lang="en-US" sz="4350" dirty="0"/>
          </a:p>
        </p:txBody>
      </p:sp>
      <p:sp>
        <p:nvSpPr>
          <p:cNvPr id="5" name="Shape 2"/>
          <p:cNvSpPr/>
          <p:nvPr/>
        </p:nvSpPr>
        <p:spPr>
          <a:xfrm>
            <a:off x="2650212" y="2603063"/>
            <a:ext cx="497086" cy="497086"/>
          </a:xfrm>
          <a:prstGeom prst="roundRect">
            <a:avLst>
              <a:gd name="adj" fmla="val 20004"/>
            </a:avLst>
          </a:prstGeom>
          <a:solidFill>
            <a:srgbClr val="542C49"/>
          </a:solidFill>
          <a:ln w="13692">
            <a:solidFill>
              <a:srgbClr val="643557"/>
            </a:solidFill>
            <a:prstDash val="solid"/>
          </a:ln>
        </p:spPr>
      </p:sp>
      <p:sp>
        <p:nvSpPr>
          <p:cNvPr id="6" name="Text 3"/>
          <p:cNvSpPr/>
          <p:nvPr/>
        </p:nvSpPr>
        <p:spPr>
          <a:xfrm>
            <a:off x="2837736" y="2644378"/>
            <a:ext cx="121920" cy="414338"/>
          </a:xfrm>
          <a:prstGeom prst="rect">
            <a:avLst/>
          </a:prstGeom>
          <a:noFill/>
          <a:ln/>
        </p:spPr>
        <p:txBody>
          <a:bodyPr wrap="none" rtlCol="0" anchor="t"/>
          <a:lstStyle/>
          <a:p>
            <a:pPr algn="ctr" indent="0" marL="0">
              <a:lnSpc>
                <a:spcPts val="3262"/>
              </a:lnSpc>
              <a:buNone/>
            </a:pPr>
            <a:r>
              <a:rPr lang="en-US" sz="2610" dirty="0">
                <a:solidFill>
                  <a:srgbClr val="DAD8E9"/>
                </a:solidFill>
                <a:latin typeface="Prompt" pitchFamily="34" charset="0"/>
                <a:ea typeface="Prompt" pitchFamily="34" charset="-122"/>
                <a:cs typeface="Prompt" pitchFamily="34" charset="-120"/>
              </a:rPr>
              <a:t>1</a:t>
            </a:r>
            <a:endParaRPr lang="en-US" sz="2610" dirty="0"/>
          </a:p>
        </p:txBody>
      </p:sp>
      <p:sp>
        <p:nvSpPr>
          <p:cNvPr id="7" name="Text 4"/>
          <p:cNvSpPr/>
          <p:nvPr/>
        </p:nvSpPr>
        <p:spPr>
          <a:xfrm>
            <a:off x="3368159" y="2679025"/>
            <a:ext cx="2827020" cy="345281"/>
          </a:xfrm>
          <a:prstGeom prst="rect">
            <a:avLst/>
          </a:prstGeom>
          <a:noFill/>
          <a:ln/>
        </p:spPr>
        <p:txBody>
          <a:bodyPr wrap="none" rtlCol="0" anchor="t"/>
          <a:lstStyle/>
          <a:p>
            <a:pPr indent="0" marL="0">
              <a:lnSpc>
                <a:spcPts val="2719"/>
              </a:lnSpc>
              <a:buNone/>
            </a:pPr>
            <a:r>
              <a:rPr lang="en-US" sz="2175" dirty="0">
                <a:solidFill>
                  <a:srgbClr val="DAD8E9"/>
                </a:solidFill>
                <a:latin typeface="Prompt" pitchFamily="34" charset="0"/>
                <a:ea typeface="Prompt" pitchFamily="34" charset="-122"/>
                <a:cs typeface="Prompt" pitchFamily="34" charset="-120"/>
              </a:rPr>
              <a:t>Cluster Identification</a:t>
            </a:r>
            <a:endParaRPr lang="en-US" sz="2175" dirty="0"/>
          </a:p>
        </p:txBody>
      </p:sp>
      <p:sp>
        <p:nvSpPr>
          <p:cNvPr id="8" name="Text 5"/>
          <p:cNvSpPr/>
          <p:nvPr/>
        </p:nvSpPr>
        <p:spPr>
          <a:xfrm>
            <a:off x="3368159" y="3156823"/>
            <a:ext cx="3836551" cy="1060490"/>
          </a:xfrm>
          <a:prstGeom prst="rect">
            <a:avLst/>
          </a:prstGeom>
          <a:noFill/>
          <a:ln/>
        </p:spPr>
        <p:txBody>
          <a:bodyPr wrap="square" rtlCol="0" anchor="t"/>
          <a:lstStyle/>
          <a:p>
            <a:pPr indent="0" marL="0">
              <a:lnSpc>
                <a:spcPts val="2784"/>
              </a:lnSpc>
              <a:buNone/>
            </a:pPr>
            <a:r>
              <a:rPr lang="en-US" sz="1740" dirty="0">
                <a:solidFill>
                  <a:srgbClr val="DAD8E9"/>
                </a:solidFill>
                <a:latin typeface="Mukta" pitchFamily="34" charset="0"/>
                <a:ea typeface="Mukta" pitchFamily="34" charset="-122"/>
                <a:cs typeface="Mukta" pitchFamily="34" charset="-120"/>
              </a:rPr>
              <a:t>Use a clustering algorithm (such as k-means) to identify clusters within the minority class instances.</a:t>
            </a:r>
            <a:endParaRPr lang="en-US" sz="1740" dirty="0"/>
          </a:p>
        </p:txBody>
      </p:sp>
      <p:sp>
        <p:nvSpPr>
          <p:cNvPr id="9" name="Shape 6"/>
          <p:cNvSpPr/>
          <p:nvPr/>
        </p:nvSpPr>
        <p:spPr>
          <a:xfrm>
            <a:off x="7425571" y="2603063"/>
            <a:ext cx="497086" cy="497086"/>
          </a:xfrm>
          <a:prstGeom prst="roundRect">
            <a:avLst>
              <a:gd name="adj" fmla="val 20004"/>
            </a:avLst>
          </a:prstGeom>
          <a:solidFill>
            <a:srgbClr val="542C49"/>
          </a:solidFill>
          <a:ln w="13692">
            <a:solidFill>
              <a:srgbClr val="643557"/>
            </a:solidFill>
            <a:prstDash val="solid"/>
          </a:ln>
        </p:spPr>
      </p:sp>
      <p:sp>
        <p:nvSpPr>
          <p:cNvPr id="10" name="Text 7"/>
          <p:cNvSpPr/>
          <p:nvPr/>
        </p:nvSpPr>
        <p:spPr>
          <a:xfrm>
            <a:off x="7578804" y="2644378"/>
            <a:ext cx="190500" cy="414338"/>
          </a:xfrm>
          <a:prstGeom prst="rect">
            <a:avLst/>
          </a:prstGeom>
          <a:noFill/>
          <a:ln/>
        </p:spPr>
        <p:txBody>
          <a:bodyPr wrap="none" rtlCol="0" anchor="t"/>
          <a:lstStyle/>
          <a:p>
            <a:pPr algn="ctr" indent="0" marL="0">
              <a:lnSpc>
                <a:spcPts val="3262"/>
              </a:lnSpc>
              <a:buNone/>
            </a:pPr>
            <a:r>
              <a:rPr lang="en-US" sz="2610" dirty="0">
                <a:solidFill>
                  <a:srgbClr val="DAD8E9"/>
                </a:solidFill>
                <a:latin typeface="Prompt" pitchFamily="34" charset="0"/>
                <a:ea typeface="Prompt" pitchFamily="34" charset="-122"/>
                <a:cs typeface="Prompt" pitchFamily="34" charset="-120"/>
              </a:rPr>
              <a:t>2</a:t>
            </a:r>
            <a:endParaRPr lang="en-US" sz="2610" dirty="0"/>
          </a:p>
        </p:txBody>
      </p:sp>
      <p:sp>
        <p:nvSpPr>
          <p:cNvPr id="11" name="Text 8"/>
          <p:cNvSpPr/>
          <p:nvPr/>
        </p:nvSpPr>
        <p:spPr>
          <a:xfrm>
            <a:off x="8143518" y="2679025"/>
            <a:ext cx="3836551" cy="690563"/>
          </a:xfrm>
          <a:prstGeom prst="rect">
            <a:avLst/>
          </a:prstGeom>
          <a:noFill/>
          <a:ln/>
        </p:spPr>
        <p:txBody>
          <a:bodyPr wrap="square" rtlCol="0" anchor="t"/>
          <a:lstStyle/>
          <a:p>
            <a:pPr indent="0" marL="0">
              <a:lnSpc>
                <a:spcPts val="2719"/>
              </a:lnSpc>
              <a:buNone/>
            </a:pPr>
            <a:r>
              <a:rPr lang="en-US" sz="2175" dirty="0">
                <a:solidFill>
                  <a:srgbClr val="DAD8E9"/>
                </a:solidFill>
                <a:latin typeface="Prompt" pitchFamily="34" charset="0"/>
                <a:ea typeface="Prompt" pitchFamily="34" charset="-122"/>
                <a:cs typeface="Prompt" pitchFamily="34" charset="-120"/>
              </a:rPr>
              <a:t>Cluster Representative Selection</a:t>
            </a:r>
            <a:endParaRPr lang="en-US" sz="2175" dirty="0"/>
          </a:p>
        </p:txBody>
      </p:sp>
      <p:sp>
        <p:nvSpPr>
          <p:cNvPr id="12" name="Text 9"/>
          <p:cNvSpPr/>
          <p:nvPr/>
        </p:nvSpPr>
        <p:spPr>
          <a:xfrm>
            <a:off x="8143518" y="3502104"/>
            <a:ext cx="3836551" cy="1060490"/>
          </a:xfrm>
          <a:prstGeom prst="rect">
            <a:avLst/>
          </a:prstGeom>
          <a:noFill/>
          <a:ln/>
        </p:spPr>
        <p:txBody>
          <a:bodyPr wrap="square" rtlCol="0" anchor="t"/>
          <a:lstStyle/>
          <a:p>
            <a:pPr indent="0" marL="0">
              <a:lnSpc>
                <a:spcPts val="2784"/>
              </a:lnSpc>
              <a:buNone/>
            </a:pPr>
            <a:r>
              <a:rPr lang="en-US" sz="1740" dirty="0">
                <a:solidFill>
                  <a:srgbClr val="DAD8E9"/>
                </a:solidFill>
                <a:latin typeface="Mukta" pitchFamily="34" charset="0"/>
                <a:ea typeface="Mukta" pitchFamily="34" charset="-122"/>
                <a:cs typeface="Mukta" pitchFamily="34" charset="-120"/>
              </a:rPr>
              <a:t>Select representative instances from each cluster. These instances are used as the basis for generating synthetic examples.</a:t>
            </a:r>
            <a:endParaRPr lang="en-US" sz="1740" dirty="0"/>
          </a:p>
        </p:txBody>
      </p:sp>
      <p:sp>
        <p:nvSpPr>
          <p:cNvPr id="13" name="Shape 10"/>
          <p:cNvSpPr/>
          <p:nvPr/>
        </p:nvSpPr>
        <p:spPr>
          <a:xfrm>
            <a:off x="2650212" y="4955977"/>
            <a:ext cx="497086" cy="497086"/>
          </a:xfrm>
          <a:prstGeom prst="roundRect">
            <a:avLst>
              <a:gd name="adj" fmla="val 20004"/>
            </a:avLst>
          </a:prstGeom>
          <a:solidFill>
            <a:srgbClr val="542C49"/>
          </a:solidFill>
          <a:ln w="13692">
            <a:solidFill>
              <a:srgbClr val="643557"/>
            </a:solidFill>
            <a:prstDash val="solid"/>
          </a:ln>
        </p:spPr>
      </p:sp>
      <p:sp>
        <p:nvSpPr>
          <p:cNvPr id="14" name="Text 11"/>
          <p:cNvSpPr/>
          <p:nvPr/>
        </p:nvSpPr>
        <p:spPr>
          <a:xfrm>
            <a:off x="2803446" y="4997291"/>
            <a:ext cx="190500" cy="414338"/>
          </a:xfrm>
          <a:prstGeom prst="rect">
            <a:avLst/>
          </a:prstGeom>
          <a:noFill/>
          <a:ln/>
        </p:spPr>
        <p:txBody>
          <a:bodyPr wrap="none" rtlCol="0" anchor="t"/>
          <a:lstStyle/>
          <a:p>
            <a:pPr algn="ctr" indent="0" marL="0">
              <a:lnSpc>
                <a:spcPts val="3262"/>
              </a:lnSpc>
              <a:buNone/>
            </a:pPr>
            <a:r>
              <a:rPr lang="en-US" sz="2610" dirty="0">
                <a:solidFill>
                  <a:srgbClr val="DAD8E9"/>
                </a:solidFill>
                <a:latin typeface="Prompt" pitchFamily="34" charset="0"/>
                <a:ea typeface="Prompt" pitchFamily="34" charset="-122"/>
                <a:cs typeface="Prompt" pitchFamily="34" charset="-120"/>
              </a:rPr>
              <a:t>3</a:t>
            </a:r>
            <a:endParaRPr lang="en-US" sz="2610" dirty="0"/>
          </a:p>
        </p:txBody>
      </p:sp>
      <p:sp>
        <p:nvSpPr>
          <p:cNvPr id="15" name="Text 12"/>
          <p:cNvSpPr/>
          <p:nvPr/>
        </p:nvSpPr>
        <p:spPr>
          <a:xfrm>
            <a:off x="3368159" y="5031938"/>
            <a:ext cx="3836551" cy="690563"/>
          </a:xfrm>
          <a:prstGeom prst="rect">
            <a:avLst/>
          </a:prstGeom>
          <a:noFill/>
          <a:ln/>
        </p:spPr>
        <p:txBody>
          <a:bodyPr wrap="square" rtlCol="0" anchor="t"/>
          <a:lstStyle/>
          <a:p>
            <a:pPr indent="0" marL="0">
              <a:lnSpc>
                <a:spcPts val="2719"/>
              </a:lnSpc>
              <a:buNone/>
            </a:pPr>
            <a:r>
              <a:rPr lang="en-US" sz="2175" dirty="0">
                <a:solidFill>
                  <a:srgbClr val="DAD8E9"/>
                </a:solidFill>
                <a:latin typeface="Prompt" pitchFamily="34" charset="0"/>
                <a:ea typeface="Prompt" pitchFamily="34" charset="-122"/>
                <a:cs typeface="Prompt" pitchFamily="34" charset="-120"/>
              </a:rPr>
              <a:t>Synthetic Example Generation</a:t>
            </a:r>
            <a:endParaRPr lang="en-US" sz="2175" dirty="0"/>
          </a:p>
        </p:txBody>
      </p:sp>
      <p:sp>
        <p:nvSpPr>
          <p:cNvPr id="16" name="Text 13"/>
          <p:cNvSpPr/>
          <p:nvPr/>
        </p:nvSpPr>
        <p:spPr>
          <a:xfrm>
            <a:off x="3368159" y="5855018"/>
            <a:ext cx="3836551" cy="1767483"/>
          </a:xfrm>
          <a:prstGeom prst="rect">
            <a:avLst/>
          </a:prstGeom>
          <a:noFill/>
          <a:ln/>
        </p:spPr>
        <p:txBody>
          <a:bodyPr wrap="square" rtlCol="0" anchor="t"/>
          <a:lstStyle/>
          <a:p>
            <a:pPr indent="0" marL="0">
              <a:lnSpc>
                <a:spcPts val="2784"/>
              </a:lnSpc>
              <a:buNone/>
            </a:pPr>
            <a:r>
              <a:rPr lang="en-US" sz="1740" dirty="0">
                <a:solidFill>
                  <a:srgbClr val="DAD8E9"/>
                </a:solidFill>
                <a:latin typeface="Mukta" pitchFamily="34" charset="0"/>
                <a:ea typeface="Mukta" pitchFamily="34" charset="-122"/>
                <a:cs typeface="Mukta" pitchFamily="34" charset="-120"/>
              </a:rPr>
              <a:t>Generate synthetic examples within each cluster based on the selected representatives. This can be done using techniques like SMOTE (Synthetic Minority Over-sampling Technique).</a:t>
            </a:r>
            <a:endParaRPr lang="en-US" sz="1740" dirty="0"/>
          </a:p>
        </p:txBody>
      </p:sp>
      <p:sp>
        <p:nvSpPr>
          <p:cNvPr id="17" name="Shape 14"/>
          <p:cNvSpPr/>
          <p:nvPr/>
        </p:nvSpPr>
        <p:spPr>
          <a:xfrm>
            <a:off x="7425571" y="4955977"/>
            <a:ext cx="497086" cy="497086"/>
          </a:xfrm>
          <a:prstGeom prst="roundRect">
            <a:avLst>
              <a:gd name="adj" fmla="val 20004"/>
            </a:avLst>
          </a:prstGeom>
          <a:solidFill>
            <a:srgbClr val="542C49"/>
          </a:solidFill>
          <a:ln w="13692">
            <a:solidFill>
              <a:srgbClr val="643557"/>
            </a:solidFill>
            <a:prstDash val="solid"/>
          </a:ln>
        </p:spPr>
      </p:sp>
      <p:sp>
        <p:nvSpPr>
          <p:cNvPr id="18" name="Text 15"/>
          <p:cNvSpPr/>
          <p:nvPr/>
        </p:nvSpPr>
        <p:spPr>
          <a:xfrm>
            <a:off x="7574994" y="4997291"/>
            <a:ext cx="198120" cy="414338"/>
          </a:xfrm>
          <a:prstGeom prst="rect">
            <a:avLst/>
          </a:prstGeom>
          <a:noFill/>
          <a:ln/>
        </p:spPr>
        <p:txBody>
          <a:bodyPr wrap="none" rtlCol="0" anchor="t"/>
          <a:lstStyle/>
          <a:p>
            <a:pPr algn="ctr" indent="0" marL="0">
              <a:lnSpc>
                <a:spcPts val="3262"/>
              </a:lnSpc>
              <a:buNone/>
            </a:pPr>
            <a:r>
              <a:rPr lang="en-US" sz="2610" dirty="0">
                <a:solidFill>
                  <a:srgbClr val="DAD8E9"/>
                </a:solidFill>
                <a:latin typeface="Prompt" pitchFamily="34" charset="0"/>
                <a:ea typeface="Prompt" pitchFamily="34" charset="-122"/>
                <a:cs typeface="Prompt" pitchFamily="34" charset="-120"/>
              </a:rPr>
              <a:t>4</a:t>
            </a:r>
            <a:endParaRPr lang="en-US" sz="2610" dirty="0"/>
          </a:p>
        </p:txBody>
      </p:sp>
      <p:sp>
        <p:nvSpPr>
          <p:cNvPr id="19" name="Text 16"/>
          <p:cNvSpPr/>
          <p:nvPr/>
        </p:nvSpPr>
        <p:spPr>
          <a:xfrm>
            <a:off x="8143518" y="5031938"/>
            <a:ext cx="3836551" cy="690563"/>
          </a:xfrm>
          <a:prstGeom prst="rect">
            <a:avLst/>
          </a:prstGeom>
          <a:noFill/>
          <a:ln/>
        </p:spPr>
        <p:txBody>
          <a:bodyPr wrap="square" rtlCol="0" anchor="t"/>
          <a:lstStyle/>
          <a:p>
            <a:pPr indent="0" marL="0">
              <a:lnSpc>
                <a:spcPts val="2719"/>
              </a:lnSpc>
              <a:buNone/>
            </a:pPr>
            <a:r>
              <a:rPr lang="en-US" sz="2175" dirty="0">
                <a:solidFill>
                  <a:srgbClr val="DAD8E9"/>
                </a:solidFill>
                <a:latin typeface="Prompt" pitchFamily="34" charset="0"/>
                <a:ea typeface="Prompt" pitchFamily="34" charset="-122"/>
                <a:cs typeface="Prompt" pitchFamily="34" charset="-120"/>
              </a:rPr>
              <a:t>Combination with Original Data</a:t>
            </a:r>
            <a:endParaRPr lang="en-US" sz="2175" dirty="0"/>
          </a:p>
        </p:txBody>
      </p:sp>
      <p:sp>
        <p:nvSpPr>
          <p:cNvPr id="20" name="Text 17"/>
          <p:cNvSpPr/>
          <p:nvPr/>
        </p:nvSpPr>
        <p:spPr>
          <a:xfrm>
            <a:off x="8143518" y="5855018"/>
            <a:ext cx="3836551" cy="1060490"/>
          </a:xfrm>
          <a:prstGeom prst="rect">
            <a:avLst/>
          </a:prstGeom>
          <a:noFill/>
          <a:ln/>
        </p:spPr>
        <p:txBody>
          <a:bodyPr wrap="square" rtlCol="0" anchor="t"/>
          <a:lstStyle/>
          <a:p>
            <a:pPr indent="0" marL="0">
              <a:lnSpc>
                <a:spcPts val="2784"/>
              </a:lnSpc>
              <a:buNone/>
            </a:pPr>
            <a:r>
              <a:rPr lang="en-US" sz="1740" dirty="0">
                <a:solidFill>
                  <a:srgbClr val="DAD8E9"/>
                </a:solidFill>
                <a:latin typeface="Mukta" pitchFamily="34" charset="0"/>
                <a:ea typeface="Mukta" pitchFamily="34" charset="-122"/>
                <a:cs typeface="Mukta" pitchFamily="34" charset="-120"/>
              </a:rPr>
              <a:t>Combine the original data and the synthetic examples to create a balanced dataset.</a:t>
            </a:r>
            <a:endParaRPr lang="en-US" sz="174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1906">
            <a:solidFill>
              <a:srgbClr val="FFFFFF">
                <a:alpha val="16000"/>
              </a:srgbClr>
            </a:solidFill>
            <a:prstDash val="solid"/>
          </a:ln>
        </p:spPr>
      </p:sp>
      <p:sp>
        <p:nvSpPr>
          <p:cNvPr id="4" name="Text 1"/>
          <p:cNvSpPr/>
          <p:nvPr/>
        </p:nvSpPr>
        <p:spPr>
          <a:xfrm>
            <a:off x="3281601" y="525780"/>
            <a:ext cx="3901440" cy="597098"/>
          </a:xfrm>
          <a:prstGeom prst="rect">
            <a:avLst/>
          </a:prstGeom>
          <a:noFill/>
          <a:ln/>
        </p:spPr>
        <p:txBody>
          <a:bodyPr wrap="none" rtlCol="0" anchor="t"/>
          <a:lstStyle/>
          <a:p>
            <a:pPr indent="0" marL="0">
              <a:lnSpc>
                <a:spcPts val="4701"/>
              </a:lnSpc>
              <a:buNone/>
            </a:pPr>
            <a:r>
              <a:rPr lang="en-US" sz="3761" dirty="0">
                <a:solidFill>
                  <a:srgbClr val="C6BFEE"/>
                </a:solidFill>
                <a:latin typeface="Prompt" pitchFamily="34" charset="0"/>
                <a:ea typeface="Prompt" pitchFamily="34" charset="-122"/>
                <a:cs typeface="Prompt" pitchFamily="34" charset="-120"/>
              </a:rPr>
              <a:t>Process involves:</a:t>
            </a:r>
            <a:endParaRPr lang="en-US" sz="3761" dirty="0"/>
          </a:p>
        </p:txBody>
      </p:sp>
      <p:sp>
        <p:nvSpPr>
          <p:cNvPr id="5" name="Shape 2"/>
          <p:cNvSpPr/>
          <p:nvPr/>
        </p:nvSpPr>
        <p:spPr>
          <a:xfrm>
            <a:off x="3549134" y="1504950"/>
            <a:ext cx="38100" cy="6198870"/>
          </a:xfrm>
          <a:prstGeom prst="roundRect">
            <a:avLst>
              <a:gd name="adj" fmla="val 225665"/>
            </a:avLst>
          </a:prstGeom>
          <a:solidFill>
            <a:srgbClr val="643557"/>
          </a:solidFill>
          <a:ln/>
        </p:spPr>
      </p:sp>
      <p:sp>
        <p:nvSpPr>
          <p:cNvPr id="6" name="Shape 3"/>
          <p:cNvSpPr/>
          <p:nvPr/>
        </p:nvSpPr>
        <p:spPr>
          <a:xfrm>
            <a:off x="3783092" y="1849993"/>
            <a:ext cx="668655" cy="38100"/>
          </a:xfrm>
          <a:prstGeom prst="roundRect">
            <a:avLst>
              <a:gd name="adj" fmla="val 225665"/>
            </a:avLst>
          </a:prstGeom>
          <a:solidFill>
            <a:srgbClr val="643557"/>
          </a:solidFill>
          <a:ln/>
        </p:spPr>
      </p:sp>
      <p:sp>
        <p:nvSpPr>
          <p:cNvPr id="7" name="Shape 4"/>
          <p:cNvSpPr/>
          <p:nvPr/>
        </p:nvSpPr>
        <p:spPr>
          <a:xfrm>
            <a:off x="3353276" y="1654254"/>
            <a:ext cx="429816" cy="429816"/>
          </a:xfrm>
          <a:prstGeom prst="roundRect">
            <a:avLst>
              <a:gd name="adj" fmla="val 20004"/>
            </a:avLst>
          </a:prstGeom>
          <a:solidFill>
            <a:srgbClr val="542C49"/>
          </a:solidFill>
          <a:ln w="11906">
            <a:solidFill>
              <a:srgbClr val="643557"/>
            </a:solidFill>
            <a:prstDash val="solid"/>
          </a:ln>
        </p:spPr>
      </p:sp>
      <p:sp>
        <p:nvSpPr>
          <p:cNvPr id="8" name="Text 5"/>
          <p:cNvSpPr/>
          <p:nvPr/>
        </p:nvSpPr>
        <p:spPr>
          <a:xfrm>
            <a:off x="3514844" y="1690092"/>
            <a:ext cx="106680" cy="358140"/>
          </a:xfrm>
          <a:prstGeom prst="rect">
            <a:avLst/>
          </a:prstGeom>
          <a:noFill/>
          <a:ln/>
        </p:spPr>
        <p:txBody>
          <a:bodyPr wrap="none" rtlCol="0" anchor="t"/>
          <a:lstStyle/>
          <a:p>
            <a:pPr algn="ctr" indent="0" marL="0">
              <a:lnSpc>
                <a:spcPts val="2821"/>
              </a:lnSpc>
              <a:buNone/>
            </a:pPr>
            <a:r>
              <a:rPr lang="en-US" sz="2257" dirty="0">
                <a:solidFill>
                  <a:srgbClr val="DAD8E9"/>
                </a:solidFill>
                <a:latin typeface="Prompt" pitchFamily="34" charset="0"/>
                <a:ea typeface="Prompt" pitchFamily="34" charset="-122"/>
                <a:cs typeface="Prompt" pitchFamily="34" charset="-120"/>
              </a:rPr>
              <a:t>1</a:t>
            </a:r>
            <a:endParaRPr lang="en-US" sz="2257" dirty="0"/>
          </a:p>
        </p:txBody>
      </p:sp>
      <p:sp>
        <p:nvSpPr>
          <p:cNvPr id="9" name="Text 6"/>
          <p:cNvSpPr/>
          <p:nvPr/>
        </p:nvSpPr>
        <p:spPr>
          <a:xfrm>
            <a:off x="4619030" y="1695926"/>
            <a:ext cx="2430780" cy="298490"/>
          </a:xfrm>
          <a:prstGeom prst="rect">
            <a:avLst/>
          </a:prstGeom>
          <a:noFill/>
          <a:ln/>
        </p:spPr>
        <p:txBody>
          <a:bodyPr wrap="none" rtlCol="0" anchor="t"/>
          <a:lstStyle/>
          <a:p>
            <a:pPr algn="l" indent="0" marL="0">
              <a:lnSpc>
                <a:spcPts val="2351"/>
              </a:lnSpc>
              <a:buNone/>
            </a:pPr>
            <a:r>
              <a:rPr lang="en-US" sz="1881" dirty="0">
                <a:solidFill>
                  <a:srgbClr val="DAD8E9"/>
                </a:solidFill>
                <a:latin typeface="Prompt" pitchFamily="34" charset="0"/>
                <a:ea typeface="Prompt" pitchFamily="34" charset="-122"/>
                <a:cs typeface="Prompt" pitchFamily="34" charset="-120"/>
              </a:rPr>
              <a:t>Cluster Identification</a:t>
            </a:r>
            <a:endParaRPr lang="en-US" sz="1881" dirty="0"/>
          </a:p>
        </p:txBody>
      </p:sp>
      <p:sp>
        <p:nvSpPr>
          <p:cNvPr id="10" name="Text 7"/>
          <p:cNvSpPr/>
          <p:nvPr/>
        </p:nvSpPr>
        <p:spPr>
          <a:xfrm>
            <a:off x="4619030" y="2108954"/>
            <a:ext cx="6729651" cy="611505"/>
          </a:xfrm>
          <a:prstGeom prst="rect">
            <a:avLst/>
          </a:prstGeom>
          <a:noFill/>
          <a:ln/>
        </p:spPr>
        <p:txBody>
          <a:bodyPr wrap="square" rtlCol="0" anchor="t"/>
          <a:lstStyle/>
          <a:p>
            <a:pPr algn="l" indent="0" marL="0">
              <a:lnSpc>
                <a:spcPts val="2407"/>
              </a:lnSpc>
              <a:buNone/>
            </a:pPr>
            <a:r>
              <a:rPr lang="en-US" sz="1504" dirty="0">
                <a:solidFill>
                  <a:srgbClr val="DAD8E9"/>
                </a:solidFill>
                <a:latin typeface="Mukta" pitchFamily="34" charset="0"/>
                <a:ea typeface="Mukta" pitchFamily="34" charset="-122"/>
                <a:cs typeface="Mukta" pitchFamily="34" charset="-120"/>
              </a:rPr>
              <a:t>Use a clustering algorithm (such as k-means) to identify clusters within the minority class instances.</a:t>
            </a:r>
            <a:endParaRPr lang="en-US" sz="1504" dirty="0"/>
          </a:p>
        </p:txBody>
      </p:sp>
      <p:sp>
        <p:nvSpPr>
          <p:cNvPr id="11" name="Shape 8"/>
          <p:cNvSpPr/>
          <p:nvPr/>
        </p:nvSpPr>
        <p:spPr>
          <a:xfrm>
            <a:off x="3783092" y="3447455"/>
            <a:ext cx="668655" cy="38100"/>
          </a:xfrm>
          <a:prstGeom prst="roundRect">
            <a:avLst>
              <a:gd name="adj" fmla="val 225665"/>
            </a:avLst>
          </a:prstGeom>
          <a:solidFill>
            <a:srgbClr val="643557"/>
          </a:solidFill>
          <a:ln/>
        </p:spPr>
      </p:sp>
      <p:sp>
        <p:nvSpPr>
          <p:cNvPr id="12" name="Shape 9"/>
          <p:cNvSpPr/>
          <p:nvPr/>
        </p:nvSpPr>
        <p:spPr>
          <a:xfrm>
            <a:off x="3353276" y="3251716"/>
            <a:ext cx="429816" cy="429816"/>
          </a:xfrm>
          <a:prstGeom prst="roundRect">
            <a:avLst>
              <a:gd name="adj" fmla="val 20004"/>
            </a:avLst>
          </a:prstGeom>
          <a:solidFill>
            <a:srgbClr val="542C49"/>
          </a:solidFill>
          <a:ln w="11906">
            <a:solidFill>
              <a:srgbClr val="643557"/>
            </a:solidFill>
            <a:prstDash val="solid"/>
          </a:ln>
        </p:spPr>
      </p:sp>
      <p:sp>
        <p:nvSpPr>
          <p:cNvPr id="13" name="Text 10"/>
          <p:cNvSpPr/>
          <p:nvPr/>
        </p:nvSpPr>
        <p:spPr>
          <a:xfrm>
            <a:off x="3484364" y="3287554"/>
            <a:ext cx="167640" cy="358140"/>
          </a:xfrm>
          <a:prstGeom prst="rect">
            <a:avLst/>
          </a:prstGeom>
          <a:noFill/>
          <a:ln/>
        </p:spPr>
        <p:txBody>
          <a:bodyPr wrap="none" rtlCol="0" anchor="t"/>
          <a:lstStyle/>
          <a:p>
            <a:pPr algn="ctr" indent="0" marL="0">
              <a:lnSpc>
                <a:spcPts val="2821"/>
              </a:lnSpc>
              <a:buNone/>
            </a:pPr>
            <a:r>
              <a:rPr lang="en-US" sz="2257" dirty="0">
                <a:solidFill>
                  <a:srgbClr val="DAD8E9"/>
                </a:solidFill>
                <a:latin typeface="Prompt" pitchFamily="34" charset="0"/>
                <a:ea typeface="Prompt" pitchFamily="34" charset="-122"/>
                <a:cs typeface="Prompt" pitchFamily="34" charset="-120"/>
              </a:rPr>
              <a:t>2</a:t>
            </a:r>
            <a:endParaRPr lang="en-US" sz="2257" dirty="0"/>
          </a:p>
        </p:txBody>
      </p:sp>
      <p:sp>
        <p:nvSpPr>
          <p:cNvPr id="14" name="Text 11"/>
          <p:cNvSpPr/>
          <p:nvPr/>
        </p:nvSpPr>
        <p:spPr>
          <a:xfrm>
            <a:off x="4619030" y="3293388"/>
            <a:ext cx="3817620" cy="298490"/>
          </a:xfrm>
          <a:prstGeom prst="rect">
            <a:avLst/>
          </a:prstGeom>
          <a:noFill/>
          <a:ln/>
        </p:spPr>
        <p:txBody>
          <a:bodyPr wrap="none" rtlCol="0" anchor="t"/>
          <a:lstStyle/>
          <a:p>
            <a:pPr algn="l" indent="0" marL="0">
              <a:lnSpc>
                <a:spcPts val="2351"/>
              </a:lnSpc>
              <a:buNone/>
            </a:pPr>
            <a:r>
              <a:rPr lang="en-US" sz="1881" dirty="0">
                <a:solidFill>
                  <a:srgbClr val="DAD8E9"/>
                </a:solidFill>
                <a:latin typeface="Prompt" pitchFamily="34" charset="0"/>
                <a:ea typeface="Prompt" pitchFamily="34" charset="-122"/>
                <a:cs typeface="Prompt" pitchFamily="34" charset="-120"/>
              </a:rPr>
              <a:t>Cluster Representative Selection</a:t>
            </a:r>
            <a:endParaRPr lang="en-US" sz="1881" dirty="0"/>
          </a:p>
        </p:txBody>
      </p:sp>
      <p:sp>
        <p:nvSpPr>
          <p:cNvPr id="15" name="Text 12"/>
          <p:cNvSpPr/>
          <p:nvPr/>
        </p:nvSpPr>
        <p:spPr>
          <a:xfrm>
            <a:off x="4619030" y="3706416"/>
            <a:ext cx="6729651" cy="611505"/>
          </a:xfrm>
          <a:prstGeom prst="rect">
            <a:avLst/>
          </a:prstGeom>
          <a:noFill/>
          <a:ln/>
        </p:spPr>
        <p:txBody>
          <a:bodyPr wrap="square" rtlCol="0" anchor="t"/>
          <a:lstStyle/>
          <a:p>
            <a:pPr algn="l" indent="0" marL="0">
              <a:lnSpc>
                <a:spcPts val="2407"/>
              </a:lnSpc>
              <a:buNone/>
            </a:pPr>
            <a:r>
              <a:rPr lang="en-US" sz="1504" dirty="0">
                <a:solidFill>
                  <a:srgbClr val="DAD8E9"/>
                </a:solidFill>
                <a:latin typeface="Mukta" pitchFamily="34" charset="0"/>
                <a:ea typeface="Mukta" pitchFamily="34" charset="-122"/>
                <a:cs typeface="Mukta" pitchFamily="34" charset="-120"/>
              </a:rPr>
              <a:t>Select representative instances from each cluster. These instances are used as the basis for generating synthetic examples.</a:t>
            </a:r>
            <a:endParaRPr lang="en-US" sz="1504" dirty="0"/>
          </a:p>
        </p:txBody>
      </p:sp>
      <p:sp>
        <p:nvSpPr>
          <p:cNvPr id="16" name="Shape 13"/>
          <p:cNvSpPr/>
          <p:nvPr/>
        </p:nvSpPr>
        <p:spPr>
          <a:xfrm>
            <a:off x="3783092" y="5044916"/>
            <a:ext cx="668655" cy="38100"/>
          </a:xfrm>
          <a:prstGeom prst="roundRect">
            <a:avLst>
              <a:gd name="adj" fmla="val 225665"/>
            </a:avLst>
          </a:prstGeom>
          <a:solidFill>
            <a:srgbClr val="643557"/>
          </a:solidFill>
          <a:ln/>
        </p:spPr>
      </p:sp>
      <p:sp>
        <p:nvSpPr>
          <p:cNvPr id="17" name="Shape 14"/>
          <p:cNvSpPr/>
          <p:nvPr/>
        </p:nvSpPr>
        <p:spPr>
          <a:xfrm>
            <a:off x="3353276" y="4849178"/>
            <a:ext cx="429816" cy="429816"/>
          </a:xfrm>
          <a:prstGeom prst="roundRect">
            <a:avLst>
              <a:gd name="adj" fmla="val 20004"/>
            </a:avLst>
          </a:prstGeom>
          <a:solidFill>
            <a:srgbClr val="542C49"/>
          </a:solidFill>
          <a:ln w="11906">
            <a:solidFill>
              <a:srgbClr val="643557"/>
            </a:solidFill>
            <a:prstDash val="solid"/>
          </a:ln>
        </p:spPr>
      </p:sp>
      <p:sp>
        <p:nvSpPr>
          <p:cNvPr id="18" name="Text 15"/>
          <p:cNvSpPr/>
          <p:nvPr/>
        </p:nvSpPr>
        <p:spPr>
          <a:xfrm>
            <a:off x="3484364" y="4885015"/>
            <a:ext cx="167640" cy="358140"/>
          </a:xfrm>
          <a:prstGeom prst="rect">
            <a:avLst/>
          </a:prstGeom>
          <a:noFill/>
          <a:ln/>
        </p:spPr>
        <p:txBody>
          <a:bodyPr wrap="none" rtlCol="0" anchor="t"/>
          <a:lstStyle/>
          <a:p>
            <a:pPr algn="ctr" indent="0" marL="0">
              <a:lnSpc>
                <a:spcPts val="2821"/>
              </a:lnSpc>
              <a:buNone/>
            </a:pPr>
            <a:r>
              <a:rPr lang="en-US" sz="2257" dirty="0">
                <a:solidFill>
                  <a:srgbClr val="DAD8E9"/>
                </a:solidFill>
                <a:latin typeface="Prompt" pitchFamily="34" charset="0"/>
                <a:ea typeface="Prompt" pitchFamily="34" charset="-122"/>
                <a:cs typeface="Prompt" pitchFamily="34" charset="-120"/>
              </a:rPr>
              <a:t>3</a:t>
            </a:r>
            <a:endParaRPr lang="en-US" sz="2257" dirty="0"/>
          </a:p>
        </p:txBody>
      </p:sp>
      <p:sp>
        <p:nvSpPr>
          <p:cNvPr id="19" name="Text 16"/>
          <p:cNvSpPr/>
          <p:nvPr/>
        </p:nvSpPr>
        <p:spPr>
          <a:xfrm>
            <a:off x="4619030" y="4890849"/>
            <a:ext cx="3505200" cy="298490"/>
          </a:xfrm>
          <a:prstGeom prst="rect">
            <a:avLst/>
          </a:prstGeom>
          <a:noFill/>
          <a:ln/>
        </p:spPr>
        <p:txBody>
          <a:bodyPr wrap="none" rtlCol="0" anchor="t"/>
          <a:lstStyle/>
          <a:p>
            <a:pPr algn="l" indent="0" marL="0">
              <a:lnSpc>
                <a:spcPts val="2351"/>
              </a:lnSpc>
              <a:buNone/>
            </a:pPr>
            <a:r>
              <a:rPr lang="en-US" sz="1881" dirty="0">
                <a:solidFill>
                  <a:srgbClr val="DAD8E9"/>
                </a:solidFill>
                <a:latin typeface="Prompt" pitchFamily="34" charset="0"/>
                <a:ea typeface="Prompt" pitchFamily="34" charset="-122"/>
                <a:cs typeface="Prompt" pitchFamily="34" charset="-120"/>
              </a:rPr>
              <a:t>Synthetic Example Generation</a:t>
            </a:r>
            <a:endParaRPr lang="en-US" sz="1881" dirty="0"/>
          </a:p>
        </p:txBody>
      </p:sp>
      <p:sp>
        <p:nvSpPr>
          <p:cNvPr id="20" name="Text 17"/>
          <p:cNvSpPr/>
          <p:nvPr/>
        </p:nvSpPr>
        <p:spPr>
          <a:xfrm>
            <a:off x="4619030" y="5303877"/>
            <a:ext cx="6729651" cy="917258"/>
          </a:xfrm>
          <a:prstGeom prst="rect">
            <a:avLst/>
          </a:prstGeom>
          <a:noFill/>
          <a:ln/>
        </p:spPr>
        <p:txBody>
          <a:bodyPr wrap="square" rtlCol="0" anchor="t"/>
          <a:lstStyle/>
          <a:p>
            <a:pPr algn="l" indent="0" marL="0">
              <a:lnSpc>
                <a:spcPts val="2407"/>
              </a:lnSpc>
              <a:buNone/>
            </a:pPr>
            <a:r>
              <a:rPr lang="en-US" sz="1504" dirty="0">
                <a:solidFill>
                  <a:srgbClr val="DAD8E9"/>
                </a:solidFill>
                <a:latin typeface="Mukta" pitchFamily="34" charset="0"/>
                <a:ea typeface="Mukta" pitchFamily="34" charset="-122"/>
                <a:cs typeface="Mukta" pitchFamily="34" charset="-120"/>
              </a:rPr>
              <a:t>Generate synthetic examples within each cluster based on the selected representatives. This can be done using techniques like SMOTE (Synthetic Minority Over-sampling Technique).</a:t>
            </a:r>
            <a:endParaRPr lang="en-US" sz="1504" dirty="0"/>
          </a:p>
        </p:txBody>
      </p:sp>
      <p:sp>
        <p:nvSpPr>
          <p:cNvPr id="21" name="Shape 18"/>
          <p:cNvSpPr/>
          <p:nvPr/>
        </p:nvSpPr>
        <p:spPr>
          <a:xfrm>
            <a:off x="3783092" y="6948130"/>
            <a:ext cx="668655" cy="38100"/>
          </a:xfrm>
          <a:prstGeom prst="roundRect">
            <a:avLst>
              <a:gd name="adj" fmla="val 225665"/>
            </a:avLst>
          </a:prstGeom>
          <a:solidFill>
            <a:srgbClr val="643557"/>
          </a:solidFill>
          <a:ln/>
        </p:spPr>
      </p:sp>
      <p:sp>
        <p:nvSpPr>
          <p:cNvPr id="22" name="Shape 19"/>
          <p:cNvSpPr/>
          <p:nvPr/>
        </p:nvSpPr>
        <p:spPr>
          <a:xfrm>
            <a:off x="3353276" y="6752392"/>
            <a:ext cx="429816" cy="429816"/>
          </a:xfrm>
          <a:prstGeom prst="roundRect">
            <a:avLst>
              <a:gd name="adj" fmla="val 20004"/>
            </a:avLst>
          </a:prstGeom>
          <a:solidFill>
            <a:srgbClr val="542C49"/>
          </a:solidFill>
          <a:ln w="11906">
            <a:solidFill>
              <a:srgbClr val="643557"/>
            </a:solidFill>
            <a:prstDash val="solid"/>
          </a:ln>
        </p:spPr>
      </p:sp>
      <p:sp>
        <p:nvSpPr>
          <p:cNvPr id="23" name="Text 20"/>
          <p:cNvSpPr/>
          <p:nvPr/>
        </p:nvSpPr>
        <p:spPr>
          <a:xfrm>
            <a:off x="3480554" y="6788229"/>
            <a:ext cx="175260" cy="358140"/>
          </a:xfrm>
          <a:prstGeom prst="rect">
            <a:avLst/>
          </a:prstGeom>
          <a:noFill/>
          <a:ln/>
        </p:spPr>
        <p:txBody>
          <a:bodyPr wrap="none" rtlCol="0" anchor="t"/>
          <a:lstStyle/>
          <a:p>
            <a:pPr algn="ctr" indent="0" marL="0">
              <a:lnSpc>
                <a:spcPts val="2821"/>
              </a:lnSpc>
              <a:buNone/>
            </a:pPr>
            <a:r>
              <a:rPr lang="en-US" sz="2257" dirty="0">
                <a:solidFill>
                  <a:srgbClr val="DAD8E9"/>
                </a:solidFill>
                <a:latin typeface="Prompt" pitchFamily="34" charset="0"/>
                <a:ea typeface="Prompt" pitchFamily="34" charset="-122"/>
                <a:cs typeface="Prompt" pitchFamily="34" charset="-120"/>
              </a:rPr>
              <a:t>4</a:t>
            </a:r>
            <a:endParaRPr lang="en-US" sz="2257" dirty="0"/>
          </a:p>
        </p:txBody>
      </p:sp>
      <p:sp>
        <p:nvSpPr>
          <p:cNvPr id="24" name="Text 21"/>
          <p:cNvSpPr/>
          <p:nvPr/>
        </p:nvSpPr>
        <p:spPr>
          <a:xfrm>
            <a:off x="4619030" y="6794063"/>
            <a:ext cx="3649980" cy="298490"/>
          </a:xfrm>
          <a:prstGeom prst="rect">
            <a:avLst/>
          </a:prstGeom>
          <a:noFill/>
          <a:ln/>
        </p:spPr>
        <p:txBody>
          <a:bodyPr wrap="none" rtlCol="0" anchor="t"/>
          <a:lstStyle/>
          <a:p>
            <a:pPr algn="l" indent="0" marL="0">
              <a:lnSpc>
                <a:spcPts val="2351"/>
              </a:lnSpc>
              <a:buNone/>
            </a:pPr>
            <a:r>
              <a:rPr lang="en-US" sz="1881" dirty="0">
                <a:solidFill>
                  <a:srgbClr val="DAD8E9"/>
                </a:solidFill>
                <a:latin typeface="Prompt" pitchFamily="34" charset="0"/>
                <a:ea typeface="Prompt" pitchFamily="34" charset="-122"/>
                <a:cs typeface="Prompt" pitchFamily="34" charset="-120"/>
              </a:rPr>
              <a:t>Combination with Original Data</a:t>
            </a:r>
            <a:endParaRPr lang="en-US" sz="1881" dirty="0"/>
          </a:p>
        </p:txBody>
      </p:sp>
      <p:sp>
        <p:nvSpPr>
          <p:cNvPr id="25" name="Text 22"/>
          <p:cNvSpPr/>
          <p:nvPr/>
        </p:nvSpPr>
        <p:spPr>
          <a:xfrm>
            <a:off x="4619030" y="7207091"/>
            <a:ext cx="6729651" cy="305753"/>
          </a:xfrm>
          <a:prstGeom prst="rect">
            <a:avLst/>
          </a:prstGeom>
          <a:noFill/>
          <a:ln/>
        </p:spPr>
        <p:txBody>
          <a:bodyPr wrap="none" rtlCol="0" anchor="t"/>
          <a:lstStyle/>
          <a:p>
            <a:pPr algn="l" indent="0" marL="0">
              <a:lnSpc>
                <a:spcPts val="2407"/>
              </a:lnSpc>
              <a:buNone/>
            </a:pPr>
            <a:r>
              <a:rPr lang="en-US" sz="1504" dirty="0">
                <a:solidFill>
                  <a:srgbClr val="DAD8E9"/>
                </a:solidFill>
                <a:latin typeface="Mukta" pitchFamily="34" charset="0"/>
                <a:ea typeface="Mukta" pitchFamily="34" charset="-122"/>
                <a:cs typeface="Mukta" pitchFamily="34" charset="-120"/>
              </a:rPr>
              <a:t>Combine the original data and the synthetic examples to create a balanced dataset.</a:t>
            </a:r>
            <a:endParaRPr lang="en-US" sz="1504" dirty="0"/>
          </a:p>
        </p:txBody>
      </p:sp>
      <p:pic>
        <p:nvPicPr>
          <p:cNvPr id="2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854750"/>
            <a:ext cx="4443889"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Example:</a:t>
            </a:r>
            <a:endParaRPr lang="en-US" sz="4374" dirty="0"/>
          </a:p>
        </p:txBody>
      </p:sp>
      <p:sp>
        <p:nvSpPr>
          <p:cNvPr id="5" name="Text 2"/>
          <p:cNvSpPr/>
          <p:nvPr/>
        </p:nvSpPr>
        <p:spPr>
          <a:xfrm>
            <a:off x="2624376" y="2104549"/>
            <a:ext cx="2221944" cy="347186"/>
          </a:xfrm>
          <a:prstGeom prst="rect">
            <a:avLst/>
          </a:prstGeom>
          <a:noFill/>
          <a:ln/>
        </p:spPr>
        <p:txBody>
          <a:bodyPr wrap="non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Original dataset:</a:t>
            </a:r>
            <a:endParaRPr lang="en-US" sz="2187" dirty="0"/>
          </a:p>
        </p:txBody>
      </p:sp>
      <p:sp>
        <p:nvSpPr>
          <p:cNvPr id="6" name="Text 3"/>
          <p:cNvSpPr/>
          <p:nvPr/>
        </p:nvSpPr>
        <p:spPr>
          <a:xfrm>
            <a:off x="2624376" y="2673906"/>
            <a:ext cx="4419838"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Class A (minority): 100 instances</a:t>
            </a:r>
            <a:endParaRPr lang="en-US" sz="1750" dirty="0"/>
          </a:p>
        </p:txBody>
      </p:sp>
      <p:sp>
        <p:nvSpPr>
          <p:cNvPr id="7" name="Text 4"/>
          <p:cNvSpPr/>
          <p:nvPr/>
        </p:nvSpPr>
        <p:spPr>
          <a:xfrm>
            <a:off x="2624376" y="3229213"/>
            <a:ext cx="4419838"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Class B (majority): 1000 instances</a:t>
            </a:r>
            <a:endParaRPr lang="en-US" sz="1750" dirty="0"/>
          </a:p>
        </p:txBody>
      </p:sp>
      <p:sp>
        <p:nvSpPr>
          <p:cNvPr id="8" name="Text 5"/>
          <p:cNvSpPr/>
          <p:nvPr/>
        </p:nvSpPr>
        <p:spPr>
          <a:xfrm>
            <a:off x="7593806" y="2104549"/>
            <a:ext cx="4419838" cy="694373"/>
          </a:xfrm>
          <a:prstGeom prst="rect">
            <a:avLst/>
          </a:prstGeom>
          <a:noFill/>
          <a:ln/>
        </p:spPr>
        <p:txBody>
          <a:bodyPr wrap="squar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Cluster-based oversampling using k-means:</a:t>
            </a:r>
            <a:endParaRPr lang="en-US" sz="2187" dirty="0"/>
          </a:p>
        </p:txBody>
      </p:sp>
      <p:sp>
        <p:nvSpPr>
          <p:cNvPr id="9" name="Text 6"/>
          <p:cNvSpPr/>
          <p:nvPr/>
        </p:nvSpPr>
        <p:spPr>
          <a:xfrm>
            <a:off x="7593806" y="3021092"/>
            <a:ext cx="4419838"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1. Cluster Identification: Use k-means to find clusters in Class A.</a:t>
            </a:r>
            <a:endParaRPr lang="en-US" sz="1750" dirty="0"/>
          </a:p>
        </p:txBody>
      </p:sp>
      <p:sp>
        <p:nvSpPr>
          <p:cNvPr id="10" name="Text 7"/>
          <p:cNvSpPr/>
          <p:nvPr/>
        </p:nvSpPr>
        <p:spPr>
          <a:xfrm>
            <a:off x="7593806" y="3931801"/>
            <a:ext cx="4419838"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2. Cluster Representative Selection: Identify three clusters and select one representative from each: A1, A2, A3.</a:t>
            </a:r>
            <a:endParaRPr lang="en-US" sz="1750" dirty="0"/>
          </a:p>
        </p:txBody>
      </p:sp>
      <p:sp>
        <p:nvSpPr>
          <p:cNvPr id="11" name="Text 8"/>
          <p:cNvSpPr/>
          <p:nvPr/>
        </p:nvSpPr>
        <p:spPr>
          <a:xfrm>
            <a:off x="7593806" y="5197912"/>
            <a:ext cx="4419838"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3. Synthetic Example Generation: Use SMOTE to create synthetic examples within each cluster.</a:t>
            </a:r>
            <a:endParaRPr lang="en-US" sz="1750" dirty="0"/>
          </a:p>
        </p:txBody>
      </p:sp>
      <p:sp>
        <p:nvSpPr>
          <p:cNvPr id="12" name="Text 9"/>
          <p:cNvSpPr/>
          <p:nvPr/>
        </p:nvSpPr>
        <p:spPr>
          <a:xfrm>
            <a:off x="7593806" y="6108621"/>
            <a:ext cx="4419838"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4. Combination with Original Data: Combine original data and synthetic examples to create a balanced dataset.</a:t>
            </a:r>
            <a:endParaRPr lang="en-US" sz="1750" dirty="0"/>
          </a:p>
        </p:txBody>
      </p:sp>
      <p:pic>
        <p:nvPicPr>
          <p:cNvPr id="1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1196340"/>
            <a:ext cx="5387340"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Dataset Description:</a:t>
            </a:r>
            <a:endParaRPr lang="en-US" sz="4374" dirty="0"/>
          </a:p>
        </p:txBody>
      </p:sp>
      <p:sp>
        <p:nvSpPr>
          <p:cNvPr id="5" name="Text 2"/>
          <p:cNvSpPr/>
          <p:nvPr/>
        </p:nvSpPr>
        <p:spPr>
          <a:xfrm>
            <a:off x="2624376" y="2335054"/>
            <a:ext cx="9381649"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Dataset Name: Credit Card Fraud Detection</a:t>
            </a:r>
            <a:endParaRPr lang="en-US" sz="1750" dirty="0"/>
          </a:p>
        </p:txBody>
      </p:sp>
      <p:sp>
        <p:nvSpPr>
          <p:cNvPr id="6" name="Text 3"/>
          <p:cNvSpPr/>
          <p:nvPr/>
        </p:nvSpPr>
        <p:spPr>
          <a:xfrm>
            <a:off x="2624376" y="2940367"/>
            <a:ext cx="9381649"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Dataset Link: </a:t>
            </a:r>
            <a:pPr indent="0" marL="0">
              <a:lnSpc>
                <a:spcPts val="2799"/>
              </a:lnSpc>
              <a:buNone/>
            </a:pPr>
            <a:r>
              <a:rPr lang="en-US" sz="1750" u="sng" dirty="0">
                <a:solidFill>
                  <a:srgbClr val="A95B95"/>
                </a:solidFill>
                <a:latin typeface="Mukta" pitchFamily="34" charset="0"/>
                <a:ea typeface="Mukta" pitchFamily="34" charset="-122"/>
                <a:cs typeface="Mukta" pitchFamily="34" charset="-120"/>
                <a:hlinkClick r:id="rId2" invalidUrl="" action="" tgtFrame="" tooltip="" history="1" highlightClick="0" endSnd="0">
                  <a:extLst>
                    <a:ext uri="{A12FA001-AC4F-418D-AE19-62706E023703}">
                      <ahyp:hlinkClr xmlns:ahyp="http://schemas.microsoft.com/office/drawing/2018/hyperlinkcolor" val="tx"/>
                    </a:ext>
                  </a:extLst>
                </a:hlinkClick>
              </a:rPr>
              <a:t>Credit Card Fraud Detection Dataset</a:t>
            </a:r>
            <a:endParaRPr lang="en-US" sz="1750" dirty="0"/>
          </a:p>
        </p:txBody>
      </p:sp>
      <p:sp>
        <p:nvSpPr>
          <p:cNvPr id="7" name="Text 4"/>
          <p:cNvSpPr/>
          <p:nvPr/>
        </p:nvSpPr>
        <p:spPr>
          <a:xfrm>
            <a:off x="2624376" y="3545681"/>
            <a:ext cx="9381649"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above mentioned dataset talks about fraud credit card transactions that have taken place over a span of two days.</a:t>
            </a:r>
            <a:endParaRPr lang="en-US" sz="1750" dirty="0"/>
          </a:p>
        </p:txBody>
      </p:sp>
      <p:sp>
        <p:nvSpPr>
          <p:cNvPr id="8" name="Text 5"/>
          <p:cNvSpPr/>
          <p:nvPr/>
        </p:nvSpPr>
        <p:spPr>
          <a:xfrm>
            <a:off x="2624376" y="4506397"/>
            <a:ext cx="9381649"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dataset consists of 284,807 data points and 31 features.</a:t>
            </a:r>
            <a:endParaRPr lang="en-US" sz="1750" dirty="0"/>
          </a:p>
        </p:txBody>
      </p:sp>
      <p:sp>
        <p:nvSpPr>
          <p:cNvPr id="9" name="Text 6"/>
          <p:cNvSpPr/>
          <p:nvPr/>
        </p:nvSpPr>
        <p:spPr>
          <a:xfrm>
            <a:off x="2624376" y="5111710"/>
            <a:ext cx="9381649"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original features of the dataset have undergone a dimensionality reduction and simplification process and are classified due to confidentiality issues.</a:t>
            </a:r>
            <a:endParaRPr lang="en-US" sz="1750" dirty="0"/>
          </a:p>
        </p:txBody>
      </p:sp>
      <p:sp>
        <p:nvSpPr>
          <p:cNvPr id="10" name="Text 7"/>
          <p:cNvSpPr/>
          <p:nvPr/>
        </p:nvSpPr>
        <p:spPr>
          <a:xfrm>
            <a:off x="2624376" y="6072426"/>
            <a:ext cx="9381649"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revealed features are time, amount and predicted class.</a:t>
            </a:r>
            <a:endParaRPr lang="en-US" sz="1750" dirty="0"/>
          </a:p>
        </p:txBody>
      </p:sp>
      <p:sp>
        <p:nvSpPr>
          <p:cNvPr id="11" name="Text 8"/>
          <p:cNvSpPr/>
          <p:nvPr/>
        </p:nvSpPr>
        <p:spPr>
          <a:xfrm>
            <a:off x="2624376" y="6677739"/>
            <a:ext cx="9381649"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Rest of the features have not been revealed but instead, been stated as columns V1,V2 and so on to V28.</a:t>
            </a:r>
            <a:endParaRPr lang="en-US" sz="1750" dirty="0"/>
          </a:p>
        </p:txBody>
      </p:sp>
      <p:pic>
        <p:nvPicPr>
          <p:cNvPr id="12" name="Image 1"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2898577"/>
            <a:ext cx="9381649"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Out of the 284,807 transactions that have taken place, only 492 transactions out of them have been found to be positively detected frauds.</a:t>
            </a:r>
            <a:endParaRPr lang="en-US" sz="1750" dirty="0"/>
          </a:p>
        </p:txBody>
      </p:sp>
      <p:sp>
        <p:nvSpPr>
          <p:cNvPr id="5" name="Text 2"/>
          <p:cNvSpPr/>
          <p:nvPr/>
        </p:nvSpPr>
        <p:spPr>
          <a:xfrm>
            <a:off x="2624376" y="3859292"/>
            <a:ext cx="9381649"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Since the dataset is highly imbalanced and skewed towards the negatively detected frauds class, any model trained on the current dataset will have a heavy bias towards predicting transactions as not fraudulent.</a:t>
            </a:r>
            <a:endParaRPr lang="en-US" sz="1750" dirty="0"/>
          </a:p>
        </p:txBody>
      </p:sp>
      <p:sp>
        <p:nvSpPr>
          <p:cNvPr id="6" name="Text 3"/>
          <p:cNvSpPr/>
          <p:nvPr/>
        </p:nvSpPr>
        <p:spPr>
          <a:xfrm>
            <a:off x="2624376" y="5175409"/>
            <a:ext cx="9381649"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Hence, we can use oversampling methods to mitigate the bias caused by the heavy dataset imbalance.</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2219"/>
          </a:xfrm>
          <a:prstGeom prst="rect">
            <a:avLst/>
          </a:prstGeom>
          <a:solidFill>
            <a:srgbClr val="0B0C23">
              <a:alpha val="75000"/>
            </a:srgbClr>
          </a:solidFill>
          <a:ln w="11311">
            <a:solidFill>
              <a:srgbClr val="FFFFFF">
                <a:alpha val="16000"/>
              </a:srgbClr>
            </a:solidFill>
            <a:prstDash val="solid"/>
          </a:ln>
        </p:spPr>
      </p:sp>
      <p:sp>
        <p:nvSpPr>
          <p:cNvPr id="4" name="Text 1"/>
          <p:cNvSpPr/>
          <p:nvPr/>
        </p:nvSpPr>
        <p:spPr>
          <a:xfrm>
            <a:off x="3480078" y="499467"/>
            <a:ext cx="3633192" cy="567571"/>
          </a:xfrm>
          <a:prstGeom prst="rect">
            <a:avLst/>
          </a:prstGeom>
          <a:noFill/>
          <a:ln/>
        </p:spPr>
        <p:txBody>
          <a:bodyPr wrap="none" rtlCol="0" anchor="t"/>
          <a:lstStyle/>
          <a:p>
            <a:pPr indent="0" marL="0">
              <a:lnSpc>
                <a:spcPts val="4470"/>
              </a:lnSpc>
              <a:buNone/>
            </a:pPr>
            <a:r>
              <a:rPr lang="en-US" sz="3576" dirty="0">
                <a:solidFill>
                  <a:srgbClr val="C6BFEE"/>
                </a:solidFill>
                <a:latin typeface="Prompt" pitchFamily="34" charset="0"/>
                <a:ea typeface="Prompt" pitchFamily="34" charset="-122"/>
                <a:cs typeface="Prompt" pitchFamily="34" charset="-120"/>
              </a:rPr>
              <a:t>Insights</a:t>
            </a:r>
            <a:endParaRPr lang="en-US" sz="3576" dirty="0"/>
          </a:p>
        </p:txBody>
      </p:sp>
      <p:sp>
        <p:nvSpPr>
          <p:cNvPr id="5" name="Shape 2"/>
          <p:cNvSpPr/>
          <p:nvPr/>
        </p:nvSpPr>
        <p:spPr>
          <a:xfrm>
            <a:off x="3480078" y="1572220"/>
            <a:ext cx="408623" cy="408623"/>
          </a:xfrm>
          <a:prstGeom prst="roundRect">
            <a:avLst>
              <a:gd name="adj" fmla="val 20006"/>
            </a:avLst>
          </a:prstGeom>
          <a:solidFill>
            <a:srgbClr val="542C49"/>
          </a:solidFill>
          <a:ln w="11311">
            <a:solidFill>
              <a:srgbClr val="643557"/>
            </a:solidFill>
            <a:prstDash val="solid"/>
          </a:ln>
        </p:spPr>
      </p:sp>
      <p:sp>
        <p:nvSpPr>
          <p:cNvPr id="6" name="Text 3"/>
          <p:cNvSpPr/>
          <p:nvPr/>
        </p:nvSpPr>
        <p:spPr>
          <a:xfrm>
            <a:off x="3634859" y="1606153"/>
            <a:ext cx="99060" cy="340638"/>
          </a:xfrm>
          <a:prstGeom prst="rect">
            <a:avLst/>
          </a:prstGeom>
          <a:noFill/>
          <a:ln/>
        </p:spPr>
        <p:txBody>
          <a:bodyPr wrap="none" rtlCol="0" anchor="t"/>
          <a:lstStyle/>
          <a:p>
            <a:pPr algn="ctr" indent="0" marL="0">
              <a:lnSpc>
                <a:spcPts val="2682"/>
              </a:lnSpc>
              <a:buNone/>
            </a:pPr>
            <a:r>
              <a:rPr lang="en-US" sz="2146" dirty="0">
                <a:solidFill>
                  <a:srgbClr val="DAD8E9"/>
                </a:solidFill>
                <a:latin typeface="Prompt" pitchFamily="34" charset="0"/>
                <a:ea typeface="Prompt" pitchFamily="34" charset="-122"/>
                <a:cs typeface="Prompt" pitchFamily="34" charset="-120"/>
              </a:rPr>
              <a:t>1</a:t>
            </a:r>
            <a:endParaRPr lang="en-US" sz="2146" dirty="0"/>
          </a:p>
        </p:txBody>
      </p:sp>
      <p:sp>
        <p:nvSpPr>
          <p:cNvPr id="7" name="Text 4"/>
          <p:cNvSpPr/>
          <p:nvPr/>
        </p:nvSpPr>
        <p:spPr>
          <a:xfrm>
            <a:off x="4070271" y="1634609"/>
            <a:ext cx="3154085" cy="567452"/>
          </a:xfrm>
          <a:prstGeom prst="rect">
            <a:avLst/>
          </a:prstGeom>
          <a:noFill/>
          <a:ln/>
        </p:spPr>
        <p:txBody>
          <a:bodyPr wrap="square" rtlCol="0" anchor="t"/>
          <a:lstStyle/>
          <a:p>
            <a:pPr indent="0" marL="0">
              <a:lnSpc>
                <a:spcPts val="2235"/>
              </a:lnSpc>
              <a:buNone/>
            </a:pPr>
            <a:r>
              <a:rPr lang="en-US" sz="1788" dirty="0">
                <a:solidFill>
                  <a:srgbClr val="DAD8E9"/>
                </a:solidFill>
                <a:latin typeface="Prompt" pitchFamily="34" charset="0"/>
                <a:ea typeface="Prompt" pitchFamily="34" charset="-122"/>
                <a:cs typeface="Prompt" pitchFamily="34" charset="-120"/>
              </a:rPr>
              <a:t>Improved Model Performance:</a:t>
            </a:r>
            <a:endParaRPr lang="en-US" sz="1788" dirty="0"/>
          </a:p>
        </p:txBody>
      </p:sp>
      <p:sp>
        <p:nvSpPr>
          <p:cNvPr id="8" name="Text 5"/>
          <p:cNvSpPr/>
          <p:nvPr/>
        </p:nvSpPr>
        <p:spPr>
          <a:xfrm>
            <a:off x="4070271" y="2311003"/>
            <a:ext cx="3154085" cy="2325052"/>
          </a:xfrm>
          <a:prstGeom prst="rect">
            <a:avLst/>
          </a:prstGeom>
          <a:noFill/>
          <a:ln/>
        </p:spPr>
        <p:txBody>
          <a:bodyPr wrap="square" rtlCol="0" anchor="t"/>
          <a:lstStyle/>
          <a:p>
            <a:pPr indent="0" marL="0">
              <a:lnSpc>
                <a:spcPts val="2289"/>
              </a:lnSpc>
              <a:buNone/>
            </a:pPr>
            <a:r>
              <a:rPr lang="en-US" sz="1430" dirty="0">
                <a:solidFill>
                  <a:srgbClr val="DAD8E9"/>
                </a:solidFill>
                <a:latin typeface="Mukta" pitchFamily="34" charset="0"/>
                <a:ea typeface="Mukta" pitchFamily="34" charset="-122"/>
                <a:cs typeface="Mukta" pitchFamily="34" charset="-120"/>
              </a:rPr>
              <a:t>Balancing the dataset through oversampling helps prevent the model from being biased towards the majority class (non-fraudulent transactions). This can lead to more accurate predictions on the minority class (fraudulent transactions) and overall improved model performance.</a:t>
            </a:r>
            <a:endParaRPr lang="en-US" sz="1430" dirty="0"/>
          </a:p>
        </p:txBody>
      </p:sp>
      <p:sp>
        <p:nvSpPr>
          <p:cNvPr id="9" name="Shape 6"/>
          <p:cNvSpPr/>
          <p:nvPr/>
        </p:nvSpPr>
        <p:spPr>
          <a:xfrm>
            <a:off x="7405926" y="1572220"/>
            <a:ext cx="408623" cy="408623"/>
          </a:xfrm>
          <a:prstGeom prst="roundRect">
            <a:avLst>
              <a:gd name="adj" fmla="val 20006"/>
            </a:avLst>
          </a:prstGeom>
          <a:solidFill>
            <a:srgbClr val="542C49"/>
          </a:solidFill>
          <a:ln w="11311">
            <a:solidFill>
              <a:srgbClr val="643557"/>
            </a:solidFill>
            <a:prstDash val="solid"/>
          </a:ln>
        </p:spPr>
      </p:sp>
      <p:sp>
        <p:nvSpPr>
          <p:cNvPr id="10" name="Text 7"/>
          <p:cNvSpPr/>
          <p:nvPr/>
        </p:nvSpPr>
        <p:spPr>
          <a:xfrm>
            <a:off x="7530227" y="1606153"/>
            <a:ext cx="160020" cy="340638"/>
          </a:xfrm>
          <a:prstGeom prst="rect">
            <a:avLst/>
          </a:prstGeom>
          <a:noFill/>
          <a:ln/>
        </p:spPr>
        <p:txBody>
          <a:bodyPr wrap="none" rtlCol="0" anchor="t"/>
          <a:lstStyle/>
          <a:p>
            <a:pPr algn="ctr" indent="0" marL="0">
              <a:lnSpc>
                <a:spcPts val="2682"/>
              </a:lnSpc>
              <a:buNone/>
            </a:pPr>
            <a:r>
              <a:rPr lang="en-US" sz="2146" dirty="0">
                <a:solidFill>
                  <a:srgbClr val="DAD8E9"/>
                </a:solidFill>
                <a:latin typeface="Prompt" pitchFamily="34" charset="0"/>
                <a:ea typeface="Prompt" pitchFamily="34" charset="-122"/>
                <a:cs typeface="Prompt" pitchFamily="34" charset="-120"/>
              </a:rPr>
              <a:t>2</a:t>
            </a:r>
            <a:endParaRPr lang="en-US" sz="2146" dirty="0"/>
          </a:p>
        </p:txBody>
      </p:sp>
      <p:sp>
        <p:nvSpPr>
          <p:cNvPr id="11" name="Text 8"/>
          <p:cNvSpPr/>
          <p:nvPr/>
        </p:nvSpPr>
        <p:spPr>
          <a:xfrm>
            <a:off x="7996118" y="1634609"/>
            <a:ext cx="3154085" cy="567452"/>
          </a:xfrm>
          <a:prstGeom prst="rect">
            <a:avLst/>
          </a:prstGeom>
          <a:noFill/>
          <a:ln/>
        </p:spPr>
        <p:txBody>
          <a:bodyPr wrap="square" rtlCol="0" anchor="t"/>
          <a:lstStyle/>
          <a:p>
            <a:pPr indent="0" marL="0">
              <a:lnSpc>
                <a:spcPts val="2235"/>
              </a:lnSpc>
              <a:buNone/>
            </a:pPr>
            <a:r>
              <a:rPr lang="en-US" sz="1788" dirty="0">
                <a:solidFill>
                  <a:srgbClr val="DAD8E9"/>
                </a:solidFill>
                <a:latin typeface="Prompt" pitchFamily="34" charset="0"/>
                <a:ea typeface="Prompt" pitchFamily="34" charset="-122"/>
                <a:cs typeface="Prompt" pitchFamily="34" charset="-120"/>
              </a:rPr>
              <a:t>Enhanced Learning of Minority Patterns:</a:t>
            </a:r>
            <a:endParaRPr lang="en-US" sz="1788" dirty="0"/>
          </a:p>
        </p:txBody>
      </p:sp>
      <p:sp>
        <p:nvSpPr>
          <p:cNvPr id="12" name="Text 9"/>
          <p:cNvSpPr/>
          <p:nvPr/>
        </p:nvSpPr>
        <p:spPr>
          <a:xfrm>
            <a:off x="7996118" y="2311003"/>
            <a:ext cx="3154085" cy="2034421"/>
          </a:xfrm>
          <a:prstGeom prst="rect">
            <a:avLst/>
          </a:prstGeom>
          <a:noFill/>
          <a:ln/>
        </p:spPr>
        <p:txBody>
          <a:bodyPr wrap="square" rtlCol="0" anchor="t"/>
          <a:lstStyle/>
          <a:p>
            <a:pPr indent="0" marL="0">
              <a:lnSpc>
                <a:spcPts val="2289"/>
              </a:lnSpc>
              <a:buNone/>
            </a:pPr>
            <a:r>
              <a:rPr lang="en-US" sz="1430" dirty="0">
                <a:solidFill>
                  <a:srgbClr val="DAD8E9"/>
                </a:solidFill>
                <a:latin typeface="Mukta" pitchFamily="34" charset="0"/>
                <a:ea typeface="Mukta" pitchFamily="34" charset="-122"/>
                <a:cs typeface="Mukta" pitchFamily="34" charset="-120"/>
              </a:rPr>
              <a:t>Oversampling generates synthetic examples that capture the underlying patterns within the minority class. This can be crucial in a fraud detection scenario where fraudulent transactions are typically rare and may have complex, subtle patterns.</a:t>
            </a:r>
            <a:endParaRPr lang="en-US" sz="1430" dirty="0"/>
          </a:p>
        </p:txBody>
      </p:sp>
      <p:sp>
        <p:nvSpPr>
          <p:cNvPr id="13" name="Shape 10"/>
          <p:cNvSpPr/>
          <p:nvPr/>
        </p:nvSpPr>
        <p:spPr>
          <a:xfrm>
            <a:off x="3480078" y="4959548"/>
            <a:ext cx="408623" cy="408623"/>
          </a:xfrm>
          <a:prstGeom prst="roundRect">
            <a:avLst>
              <a:gd name="adj" fmla="val 20006"/>
            </a:avLst>
          </a:prstGeom>
          <a:solidFill>
            <a:srgbClr val="542C49"/>
          </a:solidFill>
          <a:ln w="11311">
            <a:solidFill>
              <a:srgbClr val="643557"/>
            </a:solidFill>
            <a:prstDash val="solid"/>
          </a:ln>
        </p:spPr>
      </p:sp>
      <p:sp>
        <p:nvSpPr>
          <p:cNvPr id="14" name="Text 11"/>
          <p:cNvSpPr/>
          <p:nvPr/>
        </p:nvSpPr>
        <p:spPr>
          <a:xfrm>
            <a:off x="3604379" y="4993481"/>
            <a:ext cx="160020" cy="340638"/>
          </a:xfrm>
          <a:prstGeom prst="rect">
            <a:avLst/>
          </a:prstGeom>
          <a:noFill/>
          <a:ln/>
        </p:spPr>
        <p:txBody>
          <a:bodyPr wrap="none" rtlCol="0" anchor="t"/>
          <a:lstStyle/>
          <a:p>
            <a:pPr algn="ctr" indent="0" marL="0">
              <a:lnSpc>
                <a:spcPts val="2682"/>
              </a:lnSpc>
              <a:buNone/>
            </a:pPr>
            <a:r>
              <a:rPr lang="en-US" sz="2146" dirty="0">
                <a:solidFill>
                  <a:srgbClr val="DAD8E9"/>
                </a:solidFill>
                <a:latin typeface="Prompt" pitchFamily="34" charset="0"/>
                <a:ea typeface="Prompt" pitchFamily="34" charset="-122"/>
                <a:cs typeface="Prompt" pitchFamily="34" charset="-120"/>
              </a:rPr>
              <a:t>3</a:t>
            </a:r>
            <a:endParaRPr lang="en-US" sz="2146" dirty="0"/>
          </a:p>
        </p:txBody>
      </p:sp>
      <p:sp>
        <p:nvSpPr>
          <p:cNvPr id="15" name="Text 12"/>
          <p:cNvSpPr/>
          <p:nvPr/>
        </p:nvSpPr>
        <p:spPr>
          <a:xfrm>
            <a:off x="4070271" y="5021937"/>
            <a:ext cx="3154085" cy="567452"/>
          </a:xfrm>
          <a:prstGeom prst="rect">
            <a:avLst/>
          </a:prstGeom>
          <a:noFill/>
          <a:ln/>
        </p:spPr>
        <p:txBody>
          <a:bodyPr wrap="square" rtlCol="0" anchor="t"/>
          <a:lstStyle/>
          <a:p>
            <a:pPr indent="0" marL="0">
              <a:lnSpc>
                <a:spcPts val="2235"/>
              </a:lnSpc>
              <a:buNone/>
            </a:pPr>
            <a:r>
              <a:rPr lang="en-US" sz="1788" dirty="0">
                <a:solidFill>
                  <a:srgbClr val="DAD8E9"/>
                </a:solidFill>
                <a:latin typeface="Prompt" pitchFamily="34" charset="0"/>
                <a:ea typeface="Prompt" pitchFamily="34" charset="-122"/>
                <a:cs typeface="Prompt" pitchFamily="34" charset="-120"/>
              </a:rPr>
              <a:t>Reduced Risk of Model Bias:</a:t>
            </a:r>
            <a:endParaRPr lang="en-US" sz="1788" dirty="0"/>
          </a:p>
        </p:txBody>
      </p:sp>
      <p:sp>
        <p:nvSpPr>
          <p:cNvPr id="16" name="Text 13"/>
          <p:cNvSpPr/>
          <p:nvPr/>
        </p:nvSpPr>
        <p:spPr>
          <a:xfrm>
            <a:off x="4070271" y="5698331"/>
            <a:ext cx="3154085" cy="1743789"/>
          </a:xfrm>
          <a:prstGeom prst="rect">
            <a:avLst/>
          </a:prstGeom>
          <a:noFill/>
          <a:ln/>
        </p:spPr>
        <p:txBody>
          <a:bodyPr wrap="square" rtlCol="0" anchor="t"/>
          <a:lstStyle/>
          <a:p>
            <a:pPr indent="0" marL="0">
              <a:lnSpc>
                <a:spcPts val="2289"/>
              </a:lnSpc>
              <a:buNone/>
            </a:pPr>
            <a:r>
              <a:rPr lang="en-US" sz="1430" dirty="0">
                <a:solidFill>
                  <a:srgbClr val="DAD8E9"/>
                </a:solidFill>
                <a:latin typeface="Mukta" pitchFamily="34" charset="0"/>
                <a:ea typeface="Mukta" pitchFamily="34" charset="-122"/>
                <a:cs typeface="Mukta" pitchFamily="34" charset="-120"/>
              </a:rPr>
              <a:t>Imbalanced datasets can lead to biased models that favor the majority class. By oversampling the minority class, you reduce the risk of the model overlooking instances of fraud, making the model more reliable and fair.</a:t>
            </a:r>
            <a:endParaRPr lang="en-US" sz="1430" dirty="0"/>
          </a:p>
        </p:txBody>
      </p:sp>
      <p:sp>
        <p:nvSpPr>
          <p:cNvPr id="17" name="Shape 14"/>
          <p:cNvSpPr/>
          <p:nvPr/>
        </p:nvSpPr>
        <p:spPr>
          <a:xfrm>
            <a:off x="7405926" y="4959548"/>
            <a:ext cx="408623" cy="408623"/>
          </a:xfrm>
          <a:prstGeom prst="roundRect">
            <a:avLst>
              <a:gd name="adj" fmla="val 20006"/>
            </a:avLst>
          </a:prstGeom>
          <a:solidFill>
            <a:srgbClr val="542C49"/>
          </a:solidFill>
          <a:ln w="11311">
            <a:solidFill>
              <a:srgbClr val="643557"/>
            </a:solidFill>
            <a:prstDash val="solid"/>
          </a:ln>
        </p:spPr>
      </p:sp>
      <p:sp>
        <p:nvSpPr>
          <p:cNvPr id="18" name="Text 15"/>
          <p:cNvSpPr/>
          <p:nvPr/>
        </p:nvSpPr>
        <p:spPr>
          <a:xfrm>
            <a:off x="7526417" y="4993481"/>
            <a:ext cx="167640" cy="340638"/>
          </a:xfrm>
          <a:prstGeom prst="rect">
            <a:avLst/>
          </a:prstGeom>
          <a:noFill/>
          <a:ln/>
        </p:spPr>
        <p:txBody>
          <a:bodyPr wrap="none" rtlCol="0" anchor="t"/>
          <a:lstStyle/>
          <a:p>
            <a:pPr algn="ctr" indent="0" marL="0">
              <a:lnSpc>
                <a:spcPts val="2682"/>
              </a:lnSpc>
              <a:buNone/>
            </a:pPr>
            <a:r>
              <a:rPr lang="en-US" sz="2146" dirty="0">
                <a:solidFill>
                  <a:srgbClr val="DAD8E9"/>
                </a:solidFill>
                <a:latin typeface="Prompt" pitchFamily="34" charset="0"/>
                <a:ea typeface="Prompt" pitchFamily="34" charset="-122"/>
                <a:cs typeface="Prompt" pitchFamily="34" charset="-120"/>
              </a:rPr>
              <a:t>4</a:t>
            </a:r>
            <a:endParaRPr lang="en-US" sz="2146" dirty="0"/>
          </a:p>
        </p:txBody>
      </p:sp>
      <p:sp>
        <p:nvSpPr>
          <p:cNvPr id="19" name="Text 16"/>
          <p:cNvSpPr/>
          <p:nvPr/>
        </p:nvSpPr>
        <p:spPr>
          <a:xfrm>
            <a:off x="7996118" y="5021937"/>
            <a:ext cx="3154085" cy="567452"/>
          </a:xfrm>
          <a:prstGeom prst="rect">
            <a:avLst/>
          </a:prstGeom>
          <a:noFill/>
          <a:ln/>
        </p:spPr>
        <p:txBody>
          <a:bodyPr wrap="square" rtlCol="0" anchor="t"/>
          <a:lstStyle/>
          <a:p>
            <a:pPr indent="0" marL="0">
              <a:lnSpc>
                <a:spcPts val="2235"/>
              </a:lnSpc>
              <a:buNone/>
            </a:pPr>
            <a:r>
              <a:rPr lang="en-US" sz="1788" dirty="0">
                <a:solidFill>
                  <a:srgbClr val="DAD8E9"/>
                </a:solidFill>
                <a:latin typeface="Prompt" pitchFamily="34" charset="0"/>
                <a:ea typeface="Prompt" pitchFamily="34" charset="-122"/>
                <a:cs typeface="Prompt" pitchFamily="34" charset="-120"/>
              </a:rPr>
              <a:t>Increased Sensitivity to Fraudulent Patterns:</a:t>
            </a:r>
            <a:endParaRPr lang="en-US" sz="1788" dirty="0"/>
          </a:p>
        </p:txBody>
      </p:sp>
      <p:sp>
        <p:nvSpPr>
          <p:cNvPr id="20" name="Text 17"/>
          <p:cNvSpPr/>
          <p:nvPr/>
        </p:nvSpPr>
        <p:spPr>
          <a:xfrm>
            <a:off x="7996118" y="5698331"/>
            <a:ext cx="3154085" cy="2034421"/>
          </a:xfrm>
          <a:prstGeom prst="rect">
            <a:avLst/>
          </a:prstGeom>
          <a:noFill/>
          <a:ln/>
        </p:spPr>
        <p:txBody>
          <a:bodyPr wrap="square" rtlCol="0" anchor="t"/>
          <a:lstStyle/>
          <a:p>
            <a:pPr indent="0" marL="0">
              <a:lnSpc>
                <a:spcPts val="2289"/>
              </a:lnSpc>
              <a:buNone/>
            </a:pPr>
            <a:r>
              <a:rPr lang="en-US" sz="1430" dirty="0">
                <a:solidFill>
                  <a:srgbClr val="DAD8E9"/>
                </a:solidFill>
                <a:latin typeface="Mukta" pitchFamily="34" charset="0"/>
                <a:ea typeface="Mukta" pitchFamily="34" charset="-122"/>
                <a:cs typeface="Mukta" pitchFamily="34" charset="-120"/>
              </a:rPr>
              <a:t>Oversampling techniques, by introducing more examples of fraudulent transactions, enable the model to better learn the characteristics of fraud. This increased sensitivity is essential for correctly identifying and classifying fraudulent activities.</a:t>
            </a:r>
            <a:endParaRPr lang="en-US" sz="143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2023-12-30T01:45:41Z</dcterms:created>
  <dcterms:modified xsi:type="dcterms:W3CDTF">2023-12-30T01:45:41Z</dcterms:modified>
</cp:coreProperties>
</file>